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1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2" r:id="rId7"/>
    <p:sldId id="279" r:id="rId8"/>
    <p:sldId id="275" r:id="rId9"/>
    <p:sldId id="263" r:id="rId10"/>
    <p:sldId id="264" r:id="rId11"/>
    <p:sldId id="282" r:id="rId12"/>
    <p:sldId id="278" r:id="rId13"/>
    <p:sldId id="270" r:id="rId14"/>
    <p:sldId id="272" r:id="rId15"/>
    <p:sldId id="271" r:id="rId16"/>
    <p:sldId id="266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6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9A468-8469-48B8-B1E2-09A633D49716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5F0AB-8230-4C8B-A33D-DF0266394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731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5F0AB-8230-4C8B-A33D-DF0266394F1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93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5F0AB-8230-4C8B-A33D-DF0266394F1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382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5ACA-AA5D-4332-801B-33D101B05ED5}" type="datetime1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B133-7781-4EBA-99D2-43F3F3959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36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830F-AA83-4DB5-BA49-CAF53EC8FB2F}" type="datetime1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B133-7781-4EBA-99D2-43F3F3959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051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229D-D198-48FF-914F-C38108BD542F}" type="datetime1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B133-7781-4EBA-99D2-43F3F3959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258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B1650-EE52-40DD-BA45-8EBC5EF81E15}" type="datetime1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B133-7781-4EBA-99D2-43F3F3959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12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DCFA-CC73-4897-BFA9-E2CBA6EA3570}" type="datetime1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B133-7781-4EBA-99D2-43F3F3959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87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55B3B-348E-46E0-B4C5-A34994C32166}" type="datetime1">
              <a:rPr lang="ru-RU" smtClean="0"/>
              <a:t>02.07.2020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B133-7781-4EBA-99D2-43F3F3959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868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CE5A-B322-46A8-B6F3-56BD8CE74F6E}" type="datetime1">
              <a:rPr lang="ru-RU" smtClean="0"/>
              <a:t>02.07.2020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B133-7781-4EBA-99D2-43F3F3959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399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957A-A77D-4D6D-8AB0-9879BE594AEB}" type="datetime1">
              <a:rPr lang="ru-RU" smtClean="0"/>
              <a:t>02.07.2020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B133-7781-4EBA-99D2-43F3F3959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886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FDFCE-BA97-4656-9F0E-39DCB0204D4C}" type="datetime1">
              <a:rPr lang="ru-RU" smtClean="0"/>
              <a:t>02.07.2020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B133-7781-4EBA-99D2-43F3F3959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487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DCD2-6476-44FE-9DF0-99469185E94E}" type="datetime1">
              <a:rPr lang="ru-RU" smtClean="0"/>
              <a:t>02.07.2020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B133-7781-4EBA-99D2-43F3F3959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575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C1FB4-E645-4532-A5FD-EDC1E77FEBF8}" type="datetime1">
              <a:rPr lang="ru-RU" smtClean="0"/>
              <a:t>02.07.2020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B133-7781-4EBA-99D2-43F3F3959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468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44AC6-8FB8-4C6F-9AA7-E25FEDED762D}" type="datetime1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6B133-7781-4EBA-99D2-43F3F3959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97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clusters.altervista.org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2492" y="338554"/>
            <a:ext cx="8086725" cy="248689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Скопление антизвезд как источник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антигелия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потоке галактических космических лучей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3334" y="3227717"/>
            <a:ext cx="8461420" cy="2807595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группы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Б16-102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			Кириченко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А.О.</a:t>
            </a:r>
          </a:p>
          <a:p>
            <a:pPr algn="l">
              <a:lnSpc>
                <a:spcPct val="10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руководитель,</a:t>
            </a:r>
          </a:p>
          <a:p>
            <a:pPr algn="l">
              <a:lnSpc>
                <a:spcPct val="1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д.ф.-м.н.: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 Хлопов М.Ю.</a:t>
            </a:r>
          </a:p>
          <a:p>
            <a:pPr algn="l">
              <a:lnSpc>
                <a:spcPct val="1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Консультант,</a:t>
            </a:r>
          </a:p>
          <a:p>
            <a:pPr algn="l">
              <a:lnSpc>
                <a:spcPct val="10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к.ф.-м.н., доцент: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Майоров А.Г.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" dirty="0"/>
          </a:p>
        </p:txBody>
      </p:sp>
      <p:sp>
        <p:nvSpPr>
          <p:cNvPr id="4" name="TextBox 3"/>
          <p:cNvSpPr txBox="1"/>
          <p:nvPr/>
        </p:nvSpPr>
        <p:spPr>
          <a:xfrm>
            <a:off x="1320169" y="0"/>
            <a:ext cx="6761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исследовательский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ядерный университет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«МИФИ»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78270" y="6437585"/>
            <a:ext cx="6471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дипломного проекта, Москва 2020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40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299" y="275765"/>
            <a:ext cx="8079581" cy="47851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энергии-вспышки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сверхновых(2)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41285" y="5811838"/>
            <a:ext cx="2057400" cy="365125"/>
          </a:xfrm>
        </p:spPr>
        <p:txBody>
          <a:bodyPr/>
          <a:lstStyle/>
          <a:p>
            <a:fld id="{52C6B133-7781-4EBA-99D2-43F3F3959CCD}" type="slidenum">
              <a:rPr lang="ru-RU" sz="3600" b="1">
                <a:solidFill>
                  <a:schemeClr val="tx1">
                    <a:alpha val="25000"/>
                  </a:schemeClr>
                </a:solidFill>
              </a:rPr>
              <a:t>10</a:t>
            </a:fld>
            <a:endParaRPr lang="ru-RU" sz="3600" b="1" dirty="0">
              <a:solidFill>
                <a:schemeClr val="tx1">
                  <a:alpha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910" y="1253331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данные статьи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], и учитывая анализ предыдущего графика, рассчитаем плотность энергии античастиц в космических лучей от скопления М4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9470" y="2286286"/>
                <a:ext cx="8925060" cy="32450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𝐶𝑅</m:t>
                        </m:r>
                      </m:sub>
                    </m:sSub>
                  </m:oMath>
                </a14:m>
                <a:r>
                  <a:rPr lang="en-US" sz="20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𝑠𝑛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𝑠𝑛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𝑟𝑒𝑡</m:t>
                            </m:r>
                          </m:sub>
                        </m:sSub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ru-RU" sz="2000" dirty="0" smtClean="0"/>
                  <a:t> (1)</a:t>
                </a:r>
              </a:p>
              <a:p>
                <a:pPr algn="ctr"/>
                <a:endParaRPr lang="ru-RU" sz="2000" dirty="0"/>
              </a:p>
              <a:p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Nsn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число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нейтронных звезд в М4, берем их для расчетов,</a:t>
                </a: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так как они по современным представлениям являются результатом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взрыва сверхновых</a:t>
                </a:r>
              </a:p>
              <a:p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-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возраст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скопления М4</a:t>
                </a:r>
              </a:p>
              <a:p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Nsn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-средняя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частота взрыва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сверхновых</a:t>
                </a:r>
              </a:p>
              <a:p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Esn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-энергия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 одной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сверхновой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𝑟𝑒𝑡</m:t>
                        </m:r>
                      </m:sub>
                    </m:sSub>
                  </m:oMath>
                </a14:m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время удержания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КЛ</a:t>
                </a: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V- объем области распространения</a:t>
                </a:r>
                <a:endParaRPr lang="ru-RU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70" y="2286286"/>
                <a:ext cx="8925060" cy="3245056"/>
              </a:xfrm>
              <a:prstGeom prst="rect">
                <a:avLst/>
              </a:prstGeom>
              <a:blipFill rotWithShape="0">
                <a:blip r:embed="rId2"/>
                <a:stretch>
                  <a:fillRect l="-1776" b="-37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15910" y="6457459"/>
            <a:ext cx="71735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Douglas C.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Heggie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Monte Carlo simulations of star clusters – V. The globular cluster M4  (2008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36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41668"/>
            <a:ext cx="7886700" cy="93083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энергии-вспышки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сверхновых(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932277"/>
                <a:ext cx="7886700" cy="499344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Используя данные таблицы </a:t>
                </a:r>
              </a:p>
              <a:p>
                <a:pPr marL="0" indent="0">
                  <a:buNone/>
                </a:pPr>
                <a:endParaRPr lang="ru-RU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Получаем значение плотности</a:t>
                </a:r>
              </a:p>
              <a:p>
                <a:pPr marL="0" indent="0">
                  <a:buNone/>
                </a:pPr>
                <a:endParaRPr lang="ru-RU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сравнения плотность энергии космических лучей обычного вещества </a:t>
                </a:r>
              </a:p>
              <a:p>
                <a:pPr marL="0" indent="0">
                  <a:buNone/>
                </a:pPr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Плотность энергии антипротона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[5]</a:t>
                </a:r>
                <a: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ru-RU" sz="1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ru-RU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1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ru-RU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эВ</a:t>
                </a:r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см</m:t>
                        </m:r>
                      </m:e>
                      <m:sup>
                        <m:r>
                          <a:rPr lang="ru-RU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ru-RU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932277"/>
                <a:ext cx="7886700" cy="4993446"/>
              </a:xfrm>
              <a:blipFill rotWithShape="0">
                <a:blip r:embed="rId6"/>
                <a:stretch>
                  <a:fillRect l="-1005" t="-1465" r="-10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B133-7781-4EBA-99D2-43F3F3959CCD}" type="slidenum">
              <a:rPr lang="ru-RU" sz="3600" smtClean="0"/>
              <a:t>11</a:t>
            </a:fld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573" y="1611313"/>
            <a:ext cx="7572777" cy="10912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77698" y="3237376"/>
                <a:ext cx="193827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ru-RU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𝐶𝑅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эВ</a:t>
                </a:r>
                <a:r>
                  <a:rPr lang="en-US" dirty="0" smtClean="0"/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см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698" y="3237376"/>
                <a:ext cx="1938270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4403" t="-28261" b="-5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77698" y="4175638"/>
                <a:ext cx="250252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 smtClean="0"/>
                  <a:t>=</a:t>
                </a:r>
                <a:r>
                  <a:rPr lang="ru-RU" dirty="0" smtClean="0"/>
                  <a:t>1</a:t>
                </a:r>
                <a:r>
                  <a:rPr lang="en-US" dirty="0" smtClean="0"/>
                  <a:t> </a:t>
                </a:r>
                <a:r>
                  <a:rPr lang="ru-RU" dirty="0" smtClean="0"/>
                  <a:t>эВ</a:t>
                </a:r>
                <a:r>
                  <a:rPr lang="en-US" dirty="0" smtClean="0"/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см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698" y="4175638"/>
                <a:ext cx="2502525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3406" t="-28889" b="-5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01848" y="6289113"/>
            <a:ext cx="6351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[5] The PAMELA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 Ten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Years of PAMELA in Space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09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90983"/>
            <a:ext cx="7886700" cy="90507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движения частиц в  магнитном поле Галактики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668" y="1600537"/>
            <a:ext cx="8180499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оценить минимальную энергию частицы, проникающую в диск Галактики, нужно произвести моделирование движения частиц в магнитном поле Галактики.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Задача подразделяется на две подзадачи: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1. Разработка программы для моделирования движения частиц.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2. Проверка корректности работы программы.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3. Запуск частиц и решение уравнения движения.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28406" y="5769312"/>
            <a:ext cx="2057400" cy="365125"/>
          </a:xfrm>
        </p:spPr>
        <p:txBody>
          <a:bodyPr/>
          <a:lstStyle/>
          <a:p>
            <a:fld id="{52C6B133-7781-4EBA-99D2-43F3F3959CCD}" type="slidenum">
              <a:rPr lang="ru-RU" sz="3600" b="1" smtClean="0"/>
              <a:t>12</a:t>
            </a:fld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17234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771" y="6203367"/>
            <a:ext cx="2057400" cy="365125"/>
          </a:xfrm>
        </p:spPr>
        <p:txBody>
          <a:bodyPr/>
          <a:lstStyle/>
          <a:p>
            <a:fld id="{52C6B133-7781-4EBA-99D2-43F3F3959CCD}" type="slidenum">
              <a:rPr lang="ru-RU" sz="3600" b="1" smtClean="0"/>
              <a:t>13</a:t>
            </a:fld>
            <a:endParaRPr lang="ru-RU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57598" y="-109458"/>
            <a:ext cx="8257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программы для моделирования движения частиц в магнитном поле Галактики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404" y="6356351"/>
            <a:ext cx="7817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J.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Nixon,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 O.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Hands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origin of the structure of large–scale magnetic fields in disc galaxies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(2018) 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Opher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F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Alouani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strong, highly-tilted interstellar magnetic field near the Solar System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5" t="39591" r="7196" b="21389"/>
          <a:stretch/>
        </p:blipFill>
        <p:spPr>
          <a:xfrm>
            <a:off x="749390" y="2764071"/>
            <a:ext cx="6135464" cy="2228577"/>
          </a:xfrm>
        </p:spPr>
      </p:pic>
      <p:sp>
        <p:nvSpPr>
          <p:cNvPr id="5" name="TextBox 4"/>
          <p:cNvSpPr txBox="1"/>
          <p:nvPr/>
        </p:nvSpPr>
        <p:spPr>
          <a:xfrm>
            <a:off x="95404" y="805892"/>
            <a:ext cx="81418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выводах работы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[6] составлена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функции, входными параметрами которой являются координаты в Галактике, а выходными -- компоненты магнитного поля в декартовой системе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магнитного поля в цилиндрической системе координат с началом отсчета в Галактическом центре: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35640" y="4848972"/>
            <a:ext cx="44134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принимается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R0=5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кпк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z0=0.5пк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масштабных длин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свободным в данной статье и определяется калибровкой, например, магнитным полем вблизи Солнечной системы по данным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[7].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18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111" y="627890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Построена топология Магнитного поля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проекции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RZ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координаты в цилиндрической системе координат: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44316" y="6019985"/>
            <a:ext cx="2057400" cy="365125"/>
          </a:xfrm>
        </p:spPr>
        <p:txBody>
          <a:bodyPr/>
          <a:lstStyle/>
          <a:p>
            <a:fld id="{52C6B133-7781-4EBA-99D2-43F3F3959CCD}" type="slidenum">
              <a:rPr lang="ru-RU" sz="3600" b="1" smtClean="0"/>
              <a:t>14</a:t>
            </a:fld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4111" y="167425"/>
            <a:ext cx="8826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корректности работы программы (1)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90452" y="2127849"/>
            <a:ext cx="4437045" cy="4257261"/>
            <a:chOff x="103116" y="1291561"/>
            <a:chExt cx="8937768" cy="5405862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103116" y="1291561"/>
              <a:ext cx="8937768" cy="5405862"/>
              <a:chOff x="206232" y="1452138"/>
              <a:chExt cx="8937768" cy="5405862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206232" y="1452138"/>
                <a:ext cx="8937768" cy="4890977"/>
                <a:chOff x="386536" y="1418575"/>
                <a:chExt cx="8937768" cy="4890977"/>
              </a:xfrm>
            </p:grpSpPr>
            <p:pic>
              <p:nvPicPr>
                <p:cNvPr id="6" name="Рисунок 5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55"/>
                <a:stretch/>
              </p:blipFill>
              <p:spPr>
                <a:xfrm>
                  <a:off x="386536" y="1418575"/>
                  <a:ext cx="8937768" cy="4890977"/>
                </a:xfrm>
                <a:prstGeom prst="rect">
                  <a:avLst/>
                </a:prstGeom>
              </p:spPr>
            </p:pic>
            <p:pic>
              <p:nvPicPr>
                <p:cNvPr id="5" name="Рисунок 4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71" t="7709" r="5766" b="17922"/>
                <a:stretch/>
              </p:blipFill>
              <p:spPr>
                <a:xfrm>
                  <a:off x="1026062" y="1867437"/>
                  <a:ext cx="7834603" cy="3734873"/>
                </a:xfrm>
                <a:prstGeom prst="rect">
                  <a:avLst/>
                </a:prstGeom>
              </p:spPr>
            </p:pic>
          </p:grpSp>
          <p:pic>
            <p:nvPicPr>
              <p:cNvPr id="2" name="Рисунок 1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00" t="2811" r="3931" b="-10025"/>
              <a:stretch/>
            </p:blipFill>
            <p:spPr>
              <a:xfrm>
                <a:off x="486556" y="1750360"/>
                <a:ext cx="8553006" cy="5107640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4681301" y="5878285"/>
              <a:ext cx="1699165" cy="38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>
                  <a:solidFill>
                    <a:srgbClr val="6A6A6A"/>
                  </a:solidFill>
                </a:rPr>
                <a:t>,</a:t>
              </a:r>
              <a:r>
                <a:rPr lang="ru-RU" sz="1100" dirty="0" err="1" smtClean="0">
                  <a:solidFill>
                    <a:srgbClr val="6A6A6A"/>
                  </a:solidFill>
                </a:rPr>
                <a:t>кпк</a:t>
              </a:r>
              <a:endParaRPr lang="ru-RU" sz="1100" dirty="0">
                <a:solidFill>
                  <a:srgbClr val="6A6A6A"/>
                </a:solidFill>
              </a:endParaRPr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r="3891"/>
          <a:stretch/>
        </p:blipFill>
        <p:spPr>
          <a:xfrm>
            <a:off x="4753972" y="2280294"/>
            <a:ext cx="3874873" cy="358127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0509" y="1327633"/>
            <a:ext cx="4775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Топология, полученная в результате работы программы: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21695" y="1622118"/>
            <a:ext cx="32191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Топология из статьи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200" dirty="0" smtClean="0"/>
              <a:t>:</a:t>
            </a:r>
            <a:endParaRPr lang="ru-RU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122076" y="6462716"/>
            <a:ext cx="7496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J. Nixon, T. O. Hands The origin of the structure of large–scale magnetic fields in disc galaxies (2018) </a:t>
            </a:r>
          </a:p>
        </p:txBody>
      </p:sp>
    </p:spTree>
    <p:extLst>
      <p:ext uri="{BB962C8B-B14F-4D97-AF65-F5344CB8AC3E}">
        <p14:creationId xmlns:p14="http://schemas.microsoft.com/office/powerpoint/2010/main" val="290587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23220"/>
            <a:ext cx="8819614" cy="541748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остроена топология Магнитного поля для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=0.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у-декартовы координаты(СК с началом в Галактическом центре).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Топология, полученная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работы программы: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62214" y="6104033"/>
            <a:ext cx="2057400" cy="365125"/>
          </a:xfrm>
        </p:spPr>
        <p:txBody>
          <a:bodyPr/>
          <a:lstStyle/>
          <a:p>
            <a:fld id="{52C6B133-7781-4EBA-99D2-43F3F3959CCD}" type="slidenum">
              <a:rPr lang="ru-RU" sz="4000" b="1" smtClean="0"/>
              <a:t>15</a:t>
            </a:fld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41817" y="0"/>
            <a:ext cx="7263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корректности работы программы(2)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"/>
          <a:stretch/>
        </p:blipFill>
        <p:spPr>
          <a:xfrm>
            <a:off x="0" y="2034034"/>
            <a:ext cx="4917940" cy="41032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2"/>
          <a:stretch/>
        </p:blipFill>
        <p:spPr>
          <a:xfrm>
            <a:off x="5035639" y="2200418"/>
            <a:ext cx="4108361" cy="38385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90675" y="1606206"/>
            <a:ext cx="31911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Топология из статьи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]: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093" y="6503059"/>
            <a:ext cx="7093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J. Nixon, T. O. Hands The origin of the structure of large–scale magnetic fields in disc galaxies (2018) </a:t>
            </a:r>
          </a:p>
        </p:txBody>
      </p:sp>
    </p:spTree>
    <p:extLst>
      <p:ext uri="{BB962C8B-B14F-4D97-AF65-F5344CB8AC3E}">
        <p14:creationId xmlns:p14="http://schemas.microsoft.com/office/powerpoint/2010/main" val="307196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28788"/>
            <a:ext cx="7886700" cy="814926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830419"/>
            <a:ext cx="9144000" cy="546734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данной работе в рамках шарового скопления </a:t>
            </a:r>
            <a:r>
              <a:rPr lang="ru-RU" sz="8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антизвезд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Галактике была изучена возможная роль процессов образования доменов антивещества на основе модели, заключающейся в том, что шаровое скопление </a:t>
            </a:r>
            <a:r>
              <a:rPr lang="ru-RU" sz="8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антизвезд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эволюционирует похожим образом как обычное шаровое звездное скопление, исходя из симметрии свойств вещества и антивещества.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	          Результаты:</a:t>
            </a:r>
            <a:b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1.Рассчитана 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плотность энергии античастиц в космических лучах от данного </a:t>
            </a: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скопления</a:t>
            </a:r>
            <a:b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2.Произведена проверка 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программы для моделирования </a:t>
            </a: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частиц в магнитном поле Галактики.</a:t>
            </a:r>
            <a:b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Дальнейшая 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будет направлена на моделирование </a:t>
            </a: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частиц в магнитном поле Галактики 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</a:t>
            </a: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минимальную энергию, которой должна обладать частица, проникающая в галактический диск, 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конечном счете получить предсказание для ожидаемого потока </a:t>
            </a:r>
            <a:r>
              <a:rPr lang="ru-RU" sz="8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антиядер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92801" y="6115205"/>
            <a:ext cx="2057400" cy="365125"/>
          </a:xfrm>
        </p:spPr>
        <p:txBody>
          <a:bodyPr/>
          <a:lstStyle/>
          <a:p>
            <a:fld id="{52C6B133-7781-4EBA-99D2-43F3F3959CCD}" type="slidenum">
              <a:rPr lang="ru-RU" sz="3600" b="1">
                <a:solidFill>
                  <a:schemeClr val="tx1">
                    <a:alpha val="25000"/>
                  </a:schemeClr>
                </a:solidFill>
              </a:rPr>
              <a:t>16</a:t>
            </a:fld>
            <a:endParaRPr lang="ru-RU" sz="3600" b="1" dirty="0">
              <a:solidFill>
                <a:schemeClr val="tx1">
                  <a:alpha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07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079" y="204729"/>
            <a:ext cx="7886700" cy="66355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Экзотические источники антивещества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05679" y="5942955"/>
            <a:ext cx="2057400" cy="365125"/>
          </a:xfrm>
        </p:spPr>
        <p:txBody>
          <a:bodyPr/>
          <a:lstStyle/>
          <a:p>
            <a:fld id="{52C6B133-7781-4EBA-99D2-43F3F3959CCD}" type="slidenum">
              <a:rPr lang="ru-RU" sz="3600" b="1" smtClean="0"/>
              <a:t>17</a:t>
            </a:fld>
            <a:endParaRPr lang="ru-RU" sz="36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99" y="662222"/>
            <a:ext cx="7515634" cy="594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545" y="1825625"/>
            <a:ext cx="8989455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Возможная природа антиматерии во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селенной:</a:t>
            </a:r>
          </a:p>
          <a:p>
            <a:pPr marL="0" indent="0" algn="ctr">
              <a:lnSpc>
                <a:spcPct val="100000"/>
              </a:lnSpc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Первичное антивещество.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Вторичная антиматерия, от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нуклеосинтеза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космическими лучами.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Антивещество от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экзотических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источников.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3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084462" y="6176963"/>
            <a:ext cx="2739176" cy="408384"/>
          </a:xfrm>
        </p:spPr>
        <p:txBody>
          <a:bodyPr/>
          <a:lstStyle/>
          <a:p>
            <a:r>
              <a:rPr lang="ru-RU" sz="3600" b="1" dirty="0">
                <a:solidFill>
                  <a:schemeClr val="tx1">
                    <a:lumMod val="95000"/>
                    <a:lumOff val="5000"/>
                    <a:alpha val="25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613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182" y="489591"/>
            <a:ext cx="8950817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антиматерия(1)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Барионная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асимметрия Вселенной — наблюдаемое преобладание в видимой части Вселенной вещества над антивеществом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Сахаров и В.А. Кузьмин сформулировали    необходимые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бариосинтеза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Асимметрия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частицами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античастицами как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зарядовой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С-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комбинированной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СР-симметрии.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Нарушение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сохранения барионного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заряда на ранних этапах формирования Вселенной.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Нарушение на ранних этапах формирования Вселенной локального термодинамического равновесия.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24759" y="5665274"/>
            <a:ext cx="2057400" cy="365125"/>
          </a:xfrm>
        </p:spPr>
        <p:txBody>
          <a:bodyPr/>
          <a:lstStyle/>
          <a:p>
            <a:fld id="{52C6B133-7781-4EBA-99D2-43F3F3959CCD}" type="slidenum">
              <a:rPr lang="ru-RU" sz="3600" b="1">
                <a:solidFill>
                  <a:schemeClr val="tx1">
                    <a:alpha val="25000"/>
                  </a:schemeClr>
                </a:solidFill>
              </a:rPr>
              <a:t>3</a:t>
            </a:fld>
            <a:endParaRPr lang="ru-RU" sz="3600" b="1" dirty="0">
              <a:solidFill>
                <a:schemeClr val="tx1">
                  <a:alpha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9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209" y="0"/>
            <a:ext cx="8079581" cy="85527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антиматерия(2)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031" y="1341762"/>
            <a:ext cx="8684527" cy="328175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случае неоднородного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бариосинтеза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 Вселенной могут образовываться не только области с избытом вещества, но и области с избытком антивещества.</a:t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Шаровые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скопления антизвезд могли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 образоваться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Галактики и сохраниться в ее гало к настоящему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времени.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Эффектом  присутствия шарового скопления антизвезд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установление ограничения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их поток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регистрация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антиядер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экспериментах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BESS, AMS-02, PAMELA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15387" y="5776802"/>
            <a:ext cx="2057400" cy="365125"/>
          </a:xfrm>
        </p:spPr>
        <p:txBody>
          <a:bodyPr/>
          <a:lstStyle/>
          <a:p>
            <a:fld id="{52C6B133-7781-4EBA-99D2-43F3F3959CCD}" type="slidenum">
              <a:rPr lang="ru-RU" sz="3600" b="1">
                <a:solidFill>
                  <a:schemeClr val="tx1">
                    <a:alpha val="25000"/>
                  </a:schemeClr>
                </a:solidFill>
              </a:rPr>
              <a:t>4</a:t>
            </a:fld>
            <a:endParaRPr lang="ru-RU" sz="3600" b="1" dirty="0">
              <a:solidFill>
                <a:schemeClr val="tx1">
                  <a:alpha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04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496" y="166817"/>
            <a:ext cx="8079581" cy="66204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Шаровые скопления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924607"/>
            <a:ext cx="4658925" cy="28246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Шаровое звёздное скопление —совокупность звезд, которая образует кластер сферической формы вращающийся вокруг ядра Галактики.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638254" y="5715794"/>
            <a:ext cx="2057400" cy="365125"/>
          </a:xfrm>
        </p:spPr>
        <p:txBody>
          <a:bodyPr/>
          <a:lstStyle/>
          <a:p>
            <a:fld id="{52C6B133-7781-4EBA-99D2-43F3F3959CCD}" type="slidenum">
              <a:rPr lang="ru-RU" sz="3600" b="1">
                <a:solidFill>
                  <a:schemeClr val="tx1">
                    <a:alpha val="25000"/>
                  </a:schemeClr>
                </a:solidFill>
              </a:rPr>
              <a:t>5</a:t>
            </a:fld>
            <a:endParaRPr lang="ru-RU" sz="3600" b="1" dirty="0">
              <a:solidFill>
                <a:schemeClr val="tx1">
                  <a:alpha val="2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" t="6586" r="31549" b="7456"/>
          <a:stretch/>
        </p:blipFill>
        <p:spPr>
          <a:xfrm>
            <a:off x="136980" y="924607"/>
            <a:ext cx="4435020" cy="43661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396992"/>
            <a:ext cx="48038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Иллюстрация нашей галактики  с распределенными вокруг обнаруженными шаровыми скоплениями, крестиком обозначено положение Солнца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Таблица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4876787"/>
                  </p:ext>
                </p:extLst>
              </p:nvPr>
            </p:nvGraphicFramePr>
            <p:xfrm>
              <a:off x="4803820" y="2528842"/>
              <a:ext cx="4159876" cy="27811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57715"/>
                    <a:gridCol w="2102161"/>
                  </a:tblGrid>
                  <a:tr h="365480">
                    <a:tc>
                      <a:txBody>
                        <a:bodyPr/>
                        <a:lstStyle/>
                        <a:p>
                          <a:r>
                            <a:rPr lang="ru-RU" sz="22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Число звезд</a:t>
                          </a:r>
                          <a:endParaRPr lang="ru-RU" sz="22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2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ru-RU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−10</m:t>
                                    </m:r>
                                  </m:e>
                                  <m:sup>
                                    <m:r>
                                      <a:rPr lang="ru-RU" sz="2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2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939806">
                    <a:tc>
                      <a:txBody>
                        <a:bodyPr/>
                        <a:lstStyle/>
                        <a:p>
                          <a:r>
                            <a:rPr lang="ru-RU" sz="2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Масса (в</a:t>
                          </a:r>
                          <a:r>
                            <a:rPr lang="ru-RU" sz="22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массах Солнца)</a:t>
                          </a:r>
                          <a:endParaRPr lang="ru-RU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22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ru-RU" sz="2200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ru-RU" sz="22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200" b="0" i="1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22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652643">
                    <a:tc>
                      <a:txBody>
                        <a:bodyPr/>
                        <a:lstStyle/>
                        <a:p>
                          <a:r>
                            <a:rPr lang="ru-RU" sz="2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Возраст</a:t>
                          </a:r>
                          <a:endParaRPr lang="ru-RU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10−15 млрд. лет</a:t>
                          </a:r>
                          <a:endParaRPr lang="ru-RU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652643">
                    <a:tc>
                      <a:txBody>
                        <a:bodyPr/>
                        <a:lstStyle/>
                        <a:p>
                          <a:r>
                            <a:rPr lang="ru-RU" sz="2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Характерные диаметры</a:t>
                          </a:r>
                          <a:endParaRPr lang="ru-RU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20−60пк</a:t>
                          </a:r>
                          <a:endParaRPr lang="ru-RU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Таблица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4876787"/>
                  </p:ext>
                </p:extLst>
              </p:nvPr>
            </p:nvGraphicFramePr>
            <p:xfrm>
              <a:off x="4803820" y="2528842"/>
              <a:ext cx="4159876" cy="27811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57715"/>
                    <a:gridCol w="2102161"/>
                  </a:tblGrid>
                  <a:tr h="426720">
                    <a:tc>
                      <a:txBody>
                        <a:bodyPr/>
                        <a:lstStyle/>
                        <a:p>
                          <a:r>
                            <a:rPr lang="ru-RU" sz="22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Число звезд</a:t>
                          </a:r>
                          <a:endParaRPr lang="ru-RU" sz="22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98551" t="-8571" r="-580" b="-582857"/>
                          </a:stretch>
                        </a:blipFill>
                      </a:tcPr>
                    </a:tc>
                  </a:tr>
                  <a:tr h="939806">
                    <a:tc>
                      <a:txBody>
                        <a:bodyPr/>
                        <a:lstStyle/>
                        <a:p>
                          <a:r>
                            <a:rPr lang="ru-RU" sz="2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Масса (в</a:t>
                          </a:r>
                          <a:r>
                            <a:rPr lang="ru-RU" sz="22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массах Солнца)</a:t>
                          </a:r>
                          <a:endParaRPr lang="ru-RU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98551" t="-49032" r="-580" b="-163226"/>
                          </a:stretch>
                        </a:blipFill>
                      </a:tcPr>
                    </a:tc>
                  </a:tr>
                  <a:tr h="652643">
                    <a:tc>
                      <a:txBody>
                        <a:bodyPr/>
                        <a:lstStyle/>
                        <a:p>
                          <a:r>
                            <a:rPr lang="ru-RU" sz="2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Возраст</a:t>
                          </a:r>
                          <a:endParaRPr lang="ru-RU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10−15 </a:t>
                          </a:r>
                          <a:r>
                            <a:rPr lang="ru-RU" sz="2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млрд. лет</a:t>
                          </a:r>
                          <a:endParaRPr lang="ru-RU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762000">
                    <a:tc>
                      <a:txBody>
                        <a:bodyPr/>
                        <a:lstStyle/>
                        <a:p>
                          <a:r>
                            <a:rPr lang="ru-RU" sz="2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Характерные диаметры</a:t>
                          </a:r>
                          <a:endParaRPr lang="ru-RU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20−60пк</a:t>
                          </a:r>
                          <a:endParaRPr lang="ru-RU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358496" y="6418991"/>
            <a:ext cx="7059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каталога галактических шаровых скоплений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http://gclusters.altervista.org/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33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26531"/>
            <a:ext cx="6725187" cy="92631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Постановка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3343" y="1262432"/>
                <a:ext cx="9144000" cy="3953814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работе рассматривается типичное шаровое скопление, предположительно состоящее из </a:t>
                </a:r>
                <a:r>
                  <a:rPr lang="ru-RU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антизвезд</a:t>
                </a:r>
                <a: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скопление М4 (возраст около 12 млрд. лет, расстояние от Солнца  1.72 </a:t>
                </a:r>
                <a:r>
                  <a:rPr lang="ru-RU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кпк</a:t>
                </a:r>
                <a: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число звезд </a:t>
                </a:r>
                <a14:m>
                  <m:oMath xmlns:m="http://schemas.openxmlformats.org/officeDocument/2006/math">
                    <m:r>
                      <a:rPr lang="ru-RU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</m:oMath>
                </a14:m>
                <a: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14:m>
                  <m:oMath xmlns:m="http://schemas.openxmlformats.org/officeDocument/2006/math">
                    <m:r>
                      <a:rPr lang="ru-RU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ru-RU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</a:t>
                </a:r>
                <a: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редположим, что М4- 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источник </a:t>
                </a:r>
                <a: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антигелия-4 в галактических космических лучах. 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Три возможных механизма инжекции: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Стационарное истечение вещества </a:t>
                </a:r>
                <a: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 поверхности антизвезд(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</a:t>
                </a:r>
                <a: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МэВ)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Вспышки на </a:t>
                </a:r>
                <a:r>
                  <a:rPr lang="ru-RU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антизвездах</a:t>
                </a:r>
                <a: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</a:t>
                </a:r>
                <a: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ГэВ)</a:t>
                </a:r>
                <a:b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Взрывы </a:t>
                </a:r>
                <a:r>
                  <a:rPr lang="ru-RU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антисверхновых</a:t>
                </a:r>
                <a: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шаровом скоплении(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sup>
                    </m:sSup>
                    <m:r>
                      <a:rPr lang="ru-RU" sz="2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эВ)</m:t>
                    </m:r>
                  </m:oMath>
                </a14:m>
                <a:endParaRPr lang="ru-RU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Douglas C. </a:t>
                </a:r>
                <a:r>
                  <a:rPr lang="en-US" sz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Heggie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Monte 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Carlo simulations of star clusters – V. 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globular 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cluster 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M4  (2008).</a:t>
                </a:r>
                <a:endPara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343" y="1262432"/>
                <a:ext cx="9144000" cy="3953814"/>
              </a:xfrm>
              <a:blipFill rotWithShape="0">
                <a:blip r:embed="rId2"/>
                <a:stretch>
                  <a:fillRect l="-867" t="-1079" r="-267" b="-388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02648" y="5683407"/>
            <a:ext cx="2057400" cy="365125"/>
          </a:xfrm>
        </p:spPr>
        <p:txBody>
          <a:bodyPr/>
          <a:lstStyle/>
          <a:p>
            <a:fld id="{52C6B133-7781-4EBA-99D2-43F3F3959CCD}" type="slidenum">
              <a:rPr lang="ru-RU" sz="3600" b="1">
                <a:solidFill>
                  <a:schemeClr val="tx1">
                    <a:alpha val="25000"/>
                  </a:schemeClr>
                </a:solidFill>
              </a:rPr>
              <a:t>6</a:t>
            </a:fld>
            <a:endParaRPr lang="ru-RU" sz="3600" b="1" dirty="0">
              <a:solidFill>
                <a:schemeClr val="tx1">
                  <a:alpha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20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9"/>
          <a:stretch/>
        </p:blipFill>
        <p:spPr>
          <a:xfrm>
            <a:off x="1460930" y="2560339"/>
            <a:ext cx="2148529" cy="3596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62174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Вторичное антивещество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07262"/>
            <a:ext cx="8257773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Вторичное антивещество в Галактике образуется в результате столкновения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высокоэнергичной ядерной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космических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лучей с межзвездным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газом.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Изучение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антиядер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ускорителях дало возможность определить сечение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этих процессов.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 рисунке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 расчетный спектр для  вторичных античастиц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67027" y="5932457"/>
            <a:ext cx="2057400" cy="365125"/>
          </a:xfrm>
        </p:spPr>
        <p:txBody>
          <a:bodyPr/>
          <a:lstStyle/>
          <a:p>
            <a:fld id="{52C6B133-7781-4EBA-99D2-43F3F3959CCD}" type="slidenum">
              <a:rPr lang="ru-RU" sz="3600" b="1" smtClean="0"/>
              <a:t>7</a:t>
            </a:fld>
            <a:endParaRPr lang="ru-RU" sz="3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718" y="3308247"/>
            <a:ext cx="4708336" cy="2842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444477"/>
            <a:ext cx="7841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nl-N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Ilias Cholis</a:t>
            </a:r>
            <a:r>
              <a:rPr lang="nl-N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Tim Linden,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 Hooper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Anti-Deuterons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Anti-Helium Nuclei from Annihilating Dark Matter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7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92199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инжекции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антизвездного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ветра скопления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31820" y="765041"/>
                <a:ext cx="8038832" cy="4895851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Шаровые скопления являются массивными объектами в Галактике. Для дальнейшей работы нужно понять, покидает ли вещество пределы скопления. Рассчитываем вторую космическую: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2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𝐺𝑀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</m:e>
                    </m:rad>
                  </m:oMath>
                </a14:m>
                <a: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=15 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км/c </a:t>
                </a:r>
                <a:endParaRPr lang="ru-RU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М и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масса и радиус скопления соответственно. 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Скорость истечения  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звездного ветра </a:t>
                </a:r>
                <a: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рассчитана по данным статьи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𝑤𝑖𝑛𝑑</m:t>
                        </m:r>
                      </m:sub>
                    </m:sSub>
                  </m:oMath>
                </a14:m>
                <a: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≈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700км/c     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Вещество 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звездного ветра активно покидает скопление </a:t>
                </a:r>
                <a: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даже начиная  с самых малых энергий.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ru-RU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ru-RU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P. </a:t>
                </a:r>
                <a:r>
                  <a:rPr lang="en-US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Johnstone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M. </a:t>
                </a:r>
                <a:r>
                  <a:rPr lang="en-US" sz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Güdel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Stellar 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winds on the 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main-sequence (2015)</a:t>
                </a:r>
                <a:endPara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1820" y="765041"/>
                <a:ext cx="8038832" cy="4895851"/>
              </a:xfrm>
              <a:blipFill rotWithShape="0">
                <a:blip r:embed="rId2"/>
                <a:stretch>
                  <a:fillRect l="-986" t="-746" b="-230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0074" y="5969985"/>
            <a:ext cx="2057400" cy="365125"/>
          </a:xfrm>
        </p:spPr>
        <p:txBody>
          <a:bodyPr/>
          <a:lstStyle/>
          <a:p>
            <a:fld id="{52C6B133-7781-4EBA-99D2-43F3F3959CCD}" type="slidenum">
              <a:rPr lang="ru-RU" sz="3600" b="1" smtClean="0"/>
              <a:t>8</a:t>
            </a:fld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49971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9" y="174669"/>
            <a:ext cx="8079581" cy="63956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энергии-вспышки сверхновых(1)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18559" y="5770538"/>
            <a:ext cx="2057400" cy="365125"/>
          </a:xfrm>
        </p:spPr>
        <p:txBody>
          <a:bodyPr/>
          <a:lstStyle/>
          <a:p>
            <a:fld id="{52C6B133-7781-4EBA-99D2-43F3F3959CCD}" type="slidenum">
              <a:rPr lang="ru-RU" sz="3600" b="1">
                <a:solidFill>
                  <a:schemeClr val="tx1">
                    <a:alpha val="25000"/>
                  </a:schemeClr>
                </a:solidFill>
              </a:rPr>
              <a:t>9</a:t>
            </a:fld>
            <a:endParaRPr lang="ru-RU" sz="3600" b="1" dirty="0">
              <a:solidFill>
                <a:schemeClr val="tx1">
                  <a:alpha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6596" y="738623"/>
            <a:ext cx="3618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численного моделирования эволюции звездного населения шарового скопления М4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91906" y="1400343"/>
            <a:ext cx="410038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Нейтронные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звезды образуются в результате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взрыва сверхновой. Их количество дает возможность получить оценку плотности энергии античастиц в космических лучах.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6"/>
          <a:stretch/>
        </p:blipFill>
        <p:spPr>
          <a:xfrm>
            <a:off x="0" y="1654467"/>
            <a:ext cx="4803820" cy="457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2966" y="6409983"/>
            <a:ext cx="8292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Douglas C.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Heggie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Mirek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Giersz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Monte Carlo simulations of star clusters– V. The globular cluster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M4, (2008)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66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9910</TotalTime>
  <Words>768</Words>
  <Application>Microsoft Office PowerPoint</Application>
  <PresentationFormat>Экран (4:3)</PresentationFormat>
  <Paragraphs>128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Тема Office</vt:lpstr>
      <vt:lpstr>Скопление антизвезд как источник антигелия в потоке галактических космических лучей</vt:lpstr>
      <vt:lpstr>Введение </vt:lpstr>
      <vt:lpstr>Презентация PowerPoint</vt:lpstr>
      <vt:lpstr>Первичная антиматерия(2)</vt:lpstr>
      <vt:lpstr>Шаровые скопления</vt:lpstr>
      <vt:lpstr> Постановка задачи </vt:lpstr>
      <vt:lpstr>Вторичное антивещество</vt:lpstr>
      <vt:lpstr>Расчет инжекции антизвездного ветра скопления</vt:lpstr>
      <vt:lpstr>Высокие энергии-вспышки сверхновых(1)</vt:lpstr>
      <vt:lpstr>Высокие энергии-вспышки сверхновых(2)</vt:lpstr>
      <vt:lpstr>Высокие энергии-вспышки сверхновых(3)</vt:lpstr>
      <vt:lpstr>Моделирование движения частиц в  магнитном поле Галактики</vt:lpstr>
      <vt:lpstr>Презентация PowerPoint</vt:lpstr>
      <vt:lpstr>Презентация PowerPoint</vt:lpstr>
      <vt:lpstr>Презентация PowerPoint</vt:lpstr>
      <vt:lpstr>Заключение</vt:lpstr>
      <vt:lpstr>Экзотические источники антивещества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Вклад антигелия в поток галактических космических лучей от шаровых скоплений антизвезд</dc:title>
  <dc:creator>а</dc:creator>
  <cp:lastModifiedBy>Учетная запись Майкрософт</cp:lastModifiedBy>
  <cp:revision>179</cp:revision>
  <dcterms:created xsi:type="dcterms:W3CDTF">2019-12-26T07:29:39Z</dcterms:created>
  <dcterms:modified xsi:type="dcterms:W3CDTF">2020-07-02T09:54:04Z</dcterms:modified>
</cp:coreProperties>
</file>