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08153-F7E7-4249-B682-6AE0633E84D6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9C0D-25DA-41E7-8C9B-6DD5C6EC3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8D5E-473E-4308-B390-37C34B7D518A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B782-1A49-4CDA-A2C0-61ACF5D0B14A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6132-C21F-42C2-B9F8-BCCED0C9D0AA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55AA-F1AB-4A27-BE8E-3BA274ABDD19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BBC0-C28E-404E-8271-8421E0E6EC98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9A42-28B4-4A68-BBDC-EF29D1A13EAE}" type="datetime1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56CA-BCAD-4886-91A1-88EC17A60494}" type="datetime1">
              <a:rPr lang="ru-RU" smtClean="0"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8C-8709-4FD3-83E6-65E68BE0A95C}" type="datetime1">
              <a:rPr lang="ru-RU" smtClean="0"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A63E-2650-4B7D-8CA3-ADCB952EF44B}" type="datetime1">
              <a:rPr lang="ru-RU" smtClean="0"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4CF9-B02F-4D2C-9033-ED2D0108703E}" type="datetime1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3BA-E437-4408-A40D-0FA244A392F5}" type="datetime1">
              <a:rPr lang="ru-RU" smtClean="0"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7F40-D9F8-477C-9050-39C1ABE36322}" type="datetime1">
              <a:rPr lang="ru-RU" smtClean="0"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Научно-исследовательская работа на тему: «Моделирование мюонного вето детектора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iDREAM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в пакете GEANT4»</a:t>
            </a:r>
            <a: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ru-RU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Выполнил:
Студент группы Б16-102: Чернышов </a:t>
            </a:r>
            <a:r>
              <a:rPr lang="ru-RU" sz="33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Д. Н</a:t>
            </a:r>
            <a:r>
              <a:rPr lang="ru-RU" sz="33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endParaRPr lang="ru-RU" sz="3300" spc="-1" dirty="0" smtClean="0">
              <a:solidFill>
                <a:srgbClr val="8B8B8B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ru-RU" sz="33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Руководитель </a:t>
            </a:r>
            <a:r>
              <a:rPr lang="ru-RU" sz="33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НИР : </a:t>
            </a:r>
            <a:r>
              <a:rPr lang="ru-RU" sz="3300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ЛитвиновичЕ.А</a:t>
            </a:r>
            <a:r>
              <a:rPr lang="ru-RU" sz="33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z="4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2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3" t="34786" r="8413" b="34189"/>
          <a:stretch/>
        </p:blipFill>
        <p:spPr bwMode="auto">
          <a:xfrm>
            <a:off x="738845" y="980728"/>
            <a:ext cx="77209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301208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Рисунок</a:t>
            </a:r>
            <a:r>
              <a:rPr lang="en-US" sz="1400" dirty="0" smtClean="0"/>
              <a:t> 12</a:t>
            </a:r>
            <a:r>
              <a:rPr lang="ru-RU" sz="1400" dirty="0" smtClean="0"/>
              <a:t> - Число  </a:t>
            </a:r>
            <a:r>
              <a:rPr lang="ru-RU" sz="1400" dirty="0"/>
              <a:t>зарегистрированных  фотоэлектронов  от  мюонов(синий) и гамма-квантов(красный)</a:t>
            </a:r>
          </a:p>
        </p:txBody>
      </p:sp>
    </p:spTree>
    <p:extLst>
      <p:ext uri="{BB962C8B-B14F-4D97-AF65-F5344CB8AC3E}">
        <p14:creationId xmlns:p14="http://schemas.microsoft.com/office/powerpoint/2010/main" val="17082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328592" cy="30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9816" y="40195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Рисунок</a:t>
            </a:r>
            <a:r>
              <a:rPr lang="en-US" sz="1600" dirty="0" smtClean="0"/>
              <a:t> </a:t>
            </a:r>
            <a:r>
              <a:rPr lang="ru-RU" sz="1600" dirty="0" smtClean="0"/>
              <a:t>14 - Определение </a:t>
            </a:r>
            <a:r>
              <a:rPr lang="ru-RU" sz="1600" dirty="0"/>
              <a:t>порогового значения суммы зарегистрированных фотоэлектронов.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46646"/>
            <a:ext cx="3240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Простой способ избавления </a:t>
            </a:r>
            <a:r>
              <a:rPr lang="ru-RU" dirty="0"/>
              <a:t>от гамма-фона </a:t>
            </a:r>
            <a:r>
              <a:rPr lang="ru-RU" dirty="0" smtClean="0"/>
              <a:t>- введение </a:t>
            </a:r>
            <a:r>
              <a:rPr lang="ru-RU" dirty="0"/>
              <a:t>порога на суммарное </a:t>
            </a:r>
            <a:r>
              <a:rPr lang="ru-RU" dirty="0" smtClean="0"/>
              <a:t>количество зарегистрированных </a:t>
            </a:r>
            <a:r>
              <a:rPr lang="ru-RU" dirty="0"/>
              <a:t>фотоэлектронов всеми шестью </a:t>
            </a:r>
            <a:r>
              <a:rPr lang="ru-RU" dirty="0" smtClean="0"/>
              <a:t>ФЭУ.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n </a:t>
            </a:r>
            <a:r>
              <a:rPr lang="ru-RU" sz="1200" dirty="0" smtClean="0"/>
              <a:t>порог </a:t>
            </a:r>
            <a:r>
              <a:rPr lang="en-US" dirty="0" smtClean="0"/>
              <a:t> = 70 </a:t>
            </a:r>
            <a:r>
              <a:rPr lang="ru-RU" dirty="0" smtClean="0"/>
              <a:t>фотоэлектронов</a:t>
            </a:r>
          </a:p>
          <a:p>
            <a:r>
              <a:rPr lang="ru-RU" dirty="0" smtClean="0"/>
              <a:t>Эффективность подавления гамма-фона 99,83%</a:t>
            </a:r>
          </a:p>
          <a:p>
            <a:r>
              <a:rPr lang="ru-RU" dirty="0" smtClean="0"/>
              <a:t>Эффективность регистрации мюонов 99,12%</a:t>
            </a:r>
          </a:p>
          <a:p>
            <a:endParaRPr lang="ru-RU" dirty="0"/>
          </a:p>
          <a:p>
            <a:r>
              <a:rPr lang="en-US" dirty="0"/>
              <a:t>n </a:t>
            </a:r>
            <a:r>
              <a:rPr lang="ru-RU" sz="1200" dirty="0"/>
              <a:t>порог </a:t>
            </a:r>
            <a:r>
              <a:rPr lang="en-US" dirty="0"/>
              <a:t> = </a:t>
            </a:r>
            <a:r>
              <a:rPr lang="ru-RU" dirty="0" smtClean="0"/>
              <a:t>130</a:t>
            </a:r>
            <a:r>
              <a:rPr lang="en-US" dirty="0" smtClean="0"/>
              <a:t> </a:t>
            </a:r>
            <a:r>
              <a:rPr lang="ru-RU" dirty="0"/>
              <a:t>фотоэлектронов</a:t>
            </a:r>
          </a:p>
          <a:p>
            <a:r>
              <a:rPr lang="ru-RU" dirty="0"/>
              <a:t>Эффективность подавления гамма-фона </a:t>
            </a:r>
            <a:r>
              <a:rPr lang="ru-RU" dirty="0" smtClean="0"/>
              <a:t>100%</a:t>
            </a:r>
            <a:endParaRPr lang="ru-RU" dirty="0"/>
          </a:p>
          <a:p>
            <a:r>
              <a:rPr lang="ru-RU" dirty="0"/>
              <a:t>Эффективность регистрации мюонов </a:t>
            </a:r>
            <a:r>
              <a:rPr lang="ru-RU" dirty="0" smtClean="0"/>
              <a:t>98,59%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9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8" t="27436" r="13365" b="49402"/>
          <a:stretch/>
        </p:blipFill>
        <p:spPr bwMode="auto">
          <a:xfrm>
            <a:off x="179512" y="332656"/>
            <a:ext cx="4273061" cy="238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6" t="58120" r="13124" b="19315"/>
          <a:stretch/>
        </p:blipFill>
        <p:spPr bwMode="auto">
          <a:xfrm>
            <a:off x="4499992" y="320518"/>
            <a:ext cx="4440115" cy="23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42" y="268103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Рисунок </a:t>
            </a:r>
            <a:r>
              <a:rPr lang="en-US" sz="1400" dirty="0" smtClean="0"/>
              <a:t>1</a:t>
            </a:r>
            <a:r>
              <a:rPr lang="ru-RU" sz="1400" dirty="0" smtClean="0"/>
              <a:t>5 - </a:t>
            </a:r>
            <a:r>
              <a:rPr lang="ru-RU" sz="1400" dirty="0"/>
              <a:t>Число фотоэлектронов зарегистрированных всеми </a:t>
            </a:r>
            <a:r>
              <a:rPr lang="ru-RU" sz="1400" dirty="0" smtClean="0"/>
              <a:t>ФЭУ при </a:t>
            </a:r>
            <a:r>
              <a:rPr lang="ru-RU" sz="1400" dirty="0"/>
              <a:t>пролете гамма-кванта вблизи одного </a:t>
            </a:r>
            <a:r>
              <a:rPr lang="ru-RU" sz="1400" dirty="0" smtClean="0"/>
              <a:t>из них.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4562" y="27153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Рисунок </a:t>
            </a:r>
            <a:r>
              <a:rPr lang="en-US" sz="1400" dirty="0" smtClean="0"/>
              <a:t>1</a:t>
            </a:r>
            <a:r>
              <a:rPr lang="ru-RU" sz="1400" dirty="0" smtClean="0"/>
              <a:t>6 - </a:t>
            </a:r>
            <a:r>
              <a:rPr lang="ru-RU" sz="1400" dirty="0"/>
              <a:t>Число фотоэлектронов зарегистрированных ФЭУ </a:t>
            </a:r>
            <a:r>
              <a:rPr lang="ru-RU" sz="1400" dirty="0" smtClean="0"/>
              <a:t>вблизи которого </a:t>
            </a:r>
            <a:r>
              <a:rPr lang="ru-RU" sz="1400" dirty="0"/>
              <a:t>пролетел гамма-квант.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8" t="43645" r="12349" b="32995"/>
          <a:stretch/>
        </p:blipFill>
        <p:spPr bwMode="auto">
          <a:xfrm>
            <a:off x="135549" y="3387365"/>
            <a:ext cx="4466493" cy="24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549" y="5825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Рисунок </a:t>
            </a:r>
            <a:r>
              <a:rPr lang="en-US" sz="1400" dirty="0" smtClean="0"/>
              <a:t>1</a:t>
            </a:r>
            <a:r>
              <a:rPr lang="ru-RU" sz="1400" dirty="0" smtClean="0"/>
              <a:t>7 - </a:t>
            </a:r>
            <a:r>
              <a:rPr lang="ru-RU" sz="1400" dirty="0"/>
              <a:t>Число фотоэлектронов зарегистрированных </a:t>
            </a:r>
            <a:r>
              <a:rPr lang="ru-RU" sz="1400" dirty="0" smtClean="0"/>
              <a:t>остальными пятью </a:t>
            </a:r>
            <a:r>
              <a:rPr lang="ru-RU" sz="1400" dirty="0"/>
              <a:t>ФЭУ.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98274" y="3434713"/>
            <a:ext cx="4317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следующем этапе был смоделирован отклик на вертикальный гамма-квант с  </a:t>
            </a:r>
            <a:r>
              <a:rPr lang="en-US" sz="1600" dirty="0" smtClean="0"/>
              <a:t>E=662 </a:t>
            </a:r>
            <a:r>
              <a:rPr lang="ru-RU" sz="1600" dirty="0" smtClean="0"/>
              <a:t>кэВ вблизи одного из ФЭУ.  83</a:t>
            </a:r>
            <a:r>
              <a:rPr lang="ru-RU" sz="1600" dirty="0" smtClean="0"/>
              <a:t>% зарегистрированных фотоэлектронов приходятся на ФЭУ, вблизи которого пролетел </a:t>
            </a:r>
            <a:r>
              <a:rPr lang="ru-RU" sz="1600" dirty="0" smtClean="0"/>
              <a:t>гамма-квант. </a:t>
            </a:r>
            <a:r>
              <a:rPr lang="ru-RU" sz="1600" dirty="0" smtClean="0"/>
              <a:t>Такой сигнал наблюдается на </a:t>
            </a:r>
            <a:r>
              <a:rPr lang="ru-RU" sz="1600" u="sng" dirty="0" smtClean="0"/>
              <a:t>каждом</a:t>
            </a:r>
            <a:r>
              <a:rPr lang="ru-RU" sz="1600" dirty="0" smtClean="0"/>
              <a:t> ФЭУ при пролёте мюона через центр пластины. Для увеличения эффективности вето требуется введение </a:t>
            </a:r>
            <a:r>
              <a:rPr lang="ru-RU" sz="1600" dirty="0" smtClean="0"/>
              <a:t>конфигурации триггера, которая сможет подавить такие события.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972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Конфигурация триггера</a:t>
            </a:r>
            <a:endParaRPr lang="ru-RU" dirty="0"/>
          </a:p>
        </p:txBody>
      </p:sp>
      <p:sp>
        <p:nvSpPr>
          <p:cNvPr id="4" name="AutoShape 4" descr="https://www.overleaf.com/project/5ef3bf07b9013300015d9ca9/file/5ef3cd147577de0001a78a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993" y="4293096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Рисунок </a:t>
            </a:r>
            <a:r>
              <a:rPr lang="ru-RU" sz="1600" dirty="0" smtClean="0"/>
              <a:t>1</a:t>
            </a:r>
            <a:r>
              <a:rPr lang="ru-RU" sz="1600" dirty="0"/>
              <a:t>8</a:t>
            </a:r>
            <a:r>
              <a:rPr lang="ru-RU" sz="1600" dirty="0" smtClean="0"/>
              <a:t> -  Конфигурация «Тройки»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2051" name="Picture 3" descr="C:\Users\HP\Desktop\Трой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44824"/>
            <a:ext cx="3983484" cy="22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трейголь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59" y="1856166"/>
            <a:ext cx="3943786" cy="22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2281" y="4293096"/>
            <a:ext cx="4046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Рисунок </a:t>
            </a:r>
            <a:r>
              <a:rPr lang="ru-RU" sz="1600" dirty="0" smtClean="0"/>
              <a:t>1</a:t>
            </a:r>
            <a:r>
              <a:rPr lang="ru-RU" sz="1600" dirty="0"/>
              <a:t>9</a:t>
            </a:r>
            <a:r>
              <a:rPr lang="ru-RU" sz="1600" dirty="0" smtClean="0"/>
              <a:t> </a:t>
            </a:r>
            <a:r>
              <a:rPr lang="ru-RU" sz="1600" dirty="0"/>
              <a:t>-  Конфигурация «</a:t>
            </a:r>
            <a:r>
              <a:rPr lang="ru-RU" sz="1600" dirty="0" smtClean="0"/>
              <a:t>Треугольники»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527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897" y="27809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Таблица 2 - Подавление </a:t>
            </a:r>
            <a:r>
              <a:rPr lang="ru-RU" sz="1600" dirty="0"/>
              <a:t>гамма-фона и эффективность регистрации </a:t>
            </a:r>
            <a:r>
              <a:rPr lang="ru-RU" sz="1600" dirty="0" smtClean="0"/>
              <a:t>мюонов для комбинации </a:t>
            </a:r>
            <a:r>
              <a:rPr lang="ru-RU" sz="1600" dirty="0"/>
              <a:t>- "Тройки".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6897" y="564113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Таблица 3 - Подавление </a:t>
            </a:r>
            <a:r>
              <a:rPr lang="ru-RU" sz="1600" dirty="0"/>
              <a:t>гамма-фона и эффективность регистрации </a:t>
            </a:r>
            <a:r>
              <a:rPr lang="ru-RU" sz="1600" dirty="0" smtClean="0"/>
              <a:t>мюонов для комбинации </a:t>
            </a:r>
            <a:r>
              <a:rPr lang="ru-RU" sz="1600" dirty="0"/>
              <a:t>- "</a:t>
            </a:r>
            <a:r>
              <a:rPr lang="ru-RU" sz="1600" dirty="0" smtClean="0"/>
              <a:t>Треугольники".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56429"/>
              </p:ext>
            </p:extLst>
          </p:nvPr>
        </p:nvGraphicFramePr>
        <p:xfrm>
          <a:off x="611560" y="548680"/>
          <a:ext cx="7992887" cy="2094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936104"/>
                <a:gridCol w="936104"/>
                <a:gridCol w="966964"/>
                <a:gridCol w="1141841"/>
                <a:gridCol w="1141841"/>
                <a:gridCol w="1141841"/>
              </a:tblGrid>
              <a:tr h="69269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Порог, фотоэлектроны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4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6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8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10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11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12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Подавление гамма-фона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73,39%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93,3%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99,21%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99,92%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100%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100%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Эффективность регистрации мюонов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99,98%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99,79%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99,67%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99,31%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99,13%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99,03%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46285"/>
              </p:ext>
            </p:extLst>
          </p:nvPr>
        </p:nvGraphicFramePr>
        <p:xfrm>
          <a:off x="611560" y="3573016"/>
          <a:ext cx="7992887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936104"/>
                <a:gridCol w="936104"/>
                <a:gridCol w="966964"/>
                <a:gridCol w="1141841"/>
                <a:gridCol w="1141841"/>
                <a:gridCol w="114184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Порог, фотоэлектроны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4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6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8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10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11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12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Подавление гамма-фона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70,78%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91,79%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98,69%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99,88%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99,97%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100%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Эффективность регистрации мюонов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99,98%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99,82%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99,75%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99,36%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99,31%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aseline="0" dirty="0" smtClean="0"/>
                        <a:t>99,25%</a:t>
                      </a:r>
                      <a:endParaRPr lang="ru-RU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7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ходе работы получены следующие основные результаты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 </a:t>
            </a:r>
            <a:r>
              <a:rPr lang="ru-RU" dirty="0"/>
              <a:t>помощью пакета GEANT4 создана математическая компьютерная модель пластины мюонного вето детектора </a:t>
            </a:r>
            <a:r>
              <a:rPr lang="ru-RU" dirty="0" err="1"/>
              <a:t>iDREAM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Смоделирован </a:t>
            </a:r>
            <a:r>
              <a:rPr lang="ru-RU" dirty="0"/>
              <a:t>отклик пластины на поток космических мюонов с энергетическим спектром на уровне Земли и угловым распределением, ожидаемым в месте установки детектора на КАЭС.  </a:t>
            </a:r>
            <a:endParaRPr lang="ru-RU" dirty="0" smtClean="0"/>
          </a:p>
          <a:p>
            <a:r>
              <a:rPr lang="ru-RU" dirty="0" smtClean="0"/>
              <a:t>Смоделирован </a:t>
            </a:r>
            <a:r>
              <a:rPr lang="ru-RU" dirty="0"/>
              <a:t>отклик пластины на поток гамма-квантов со спектром, ожидаемым на КАЭС.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разных конфигураций триггера пластины </a:t>
            </a:r>
            <a:r>
              <a:rPr lang="ru-RU" dirty="0" smtClean="0"/>
              <a:t>рассчитана </a:t>
            </a:r>
            <a:r>
              <a:rPr lang="ru-RU" dirty="0"/>
              <a:t>эффективность регистрации пластиной мюонов в присутствии потока фоновых гамма-квантов. </a:t>
            </a:r>
            <a:endParaRPr lang="ru-RU" dirty="0" smtClean="0"/>
          </a:p>
          <a:p>
            <a:r>
              <a:rPr lang="ru-RU" dirty="0" smtClean="0"/>
              <a:t>Определена </a:t>
            </a:r>
            <a:r>
              <a:rPr lang="ru-RU" dirty="0"/>
              <a:t>наилучшая конфигурация триггера пластины и порог его срабатывания, при которых гамма-фон подавляется на </a:t>
            </a:r>
            <a:r>
              <a:rPr lang="ru-RU" dirty="0" smtClean="0"/>
              <a:t>100 %, </a:t>
            </a:r>
            <a:r>
              <a:rPr lang="ru-RU" dirty="0"/>
              <a:t>а эффективность регистрации составляет </a:t>
            </a:r>
            <a:r>
              <a:rPr lang="ru-RU" dirty="0" smtClean="0"/>
              <a:t>99,25 %.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1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Детектор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iDREAM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Autofit/>
          </a:bodyPr>
          <a:lstStyle/>
          <a:p>
            <a:r>
              <a:rPr lang="ru-RU" sz="1400" dirty="0"/>
              <a:t>Детектор </a:t>
            </a:r>
            <a:r>
              <a:rPr lang="ru-RU" sz="1400" dirty="0" err="1"/>
              <a:t>iDREAM</a:t>
            </a:r>
            <a:r>
              <a:rPr lang="ru-RU" sz="1400" dirty="0"/>
              <a:t> представляет собой компактный детектор, оптимизированный для регистрации реакторных антинейтрино по реакции обратного бета-распада. С п</a:t>
            </a:r>
            <a:r>
              <a:rPr lang="en-US" sz="1400" dirty="0"/>
              <a:t>o</a:t>
            </a:r>
            <a:r>
              <a:rPr lang="ru-RU" sz="1400" dirty="0" smtClean="0"/>
              <a:t>мощью детектора можно</a:t>
            </a:r>
            <a:r>
              <a:rPr lang="en-US" sz="1400" dirty="0" smtClean="0"/>
              <a:t> </a:t>
            </a:r>
            <a:r>
              <a:rPr lang="ru-RU" sz="1400" dirty="0" smtClean="0"/>
              <a:t>дистанционно</a:t>
            </a:r>
            <a:r>
              <a:rPr lang="en-US" sz="1400" dirty="0" smtClean="0"/>
              <a:t> </a:t>
            </a:r>
            <a:r>
              <a:rPr lang="ru-RU" sz="1400" dirty="0" smtClean="0"/>
              <a:t>контр</a:t>
            </a:r>
            <a:r>
              <a:rPr lang="en-US" sz="1400" dirty="0" smtClean="0"/>
              <a:t>o</a:t>
            </a:r>
            <a:r>
              <a:rPr lang="ru-RU" sz="1400" dirty="0" err="1" smtClean="0"/>
              <a:t>лировать</a:t>
            </a:r>
            <a:r>
              <a:rPr lang="ru-RU" sz="1400" dirty="0" smtClean="0"/>
              <a:t> </a:t>
            </a:r>
            <a:r>
              <a:rPr lang="ru-RU" sz="1400" dirty="0"/>
              <a:t>режимы раб</a:t>
            </a:r>
            <a:r>
              <a:rPr lang="en-US" sz="1400" dirty="0"/>
              <a:t>o</a:t>
            </a:r>
            <a:r>
              <a:rPr lang="ru-RU" sz="1400" dirty="0"/>
              <a:t>ты </a:t>
            </a:r>
            <a:r>
              <a:rPr lang="ru-RU" sz="1400" dirty="0" smtClean="0"/>
              <a:t>реактора </a:t>
            </a:r>
            <a:r>
              <a:rPr lang="ru-RU" sz="1400" dirty="0"/>
              <a:t>и </a:t>
            </a:r>
            <a:r>
              <a:rPr lang="ru-RU" sz="1400" dirty="0" smtClean="0"/>
              <a:t>проводить </a:t>
            </a:r>
            <a:r>
              <a:rPr lang="ru-RU" sz="1400" dirty="0"/>
              <a:t>независимую </a:t>
            </a:r>
            <a:r>
              <a:rPr lang="ru-RU" sz="1400" dirty="0" smtClean="0"/>
              <a:t>оценку </a:t>
            </a:r>
            <a:r>
              <a:rPr lang="ru-RU" sz="1400" dirty="0"/>
              <a:t>накопления плутония.</a:t>
            </a:r>
          </a:p>
          <a:p>
            <a:r>
              <a:rPr lang="ru-RU" sz="1400" dirty="0" smtClean="0"/>
              <a:t>Внутренний </a:t>
            </a:r>
            <a:r>
              <a:rPr lang="ru-RU" sz="1400" dirty="0"/>
              <a:t>бак разделен выпуклой прозрачной мембраной из оргстекла и просматривается 16 ФЭУ. Пространство внутреннего бака под мембраной объемом 1 м^3 заполняется </a:t>
            </a:r>
            <a:r>
              <a:rPr lang="ru-RU" sz="1400" dirty="0" err="1"/>
              <a:t>гадолинизированным</a:t>
            </a:r>
            <a:r>
              <a:rPr lang="ru-RU" sz="1400" dirty="0"/>
              <a:t> ЖОС и является мишенью детектора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Пространство внутреннего бака над мембраной заполняется линейным </a:t>
            </a:r>
            <a:r>
              <a:rPr lang="ru-RU" sz="1400" dirty="0" err="1"/>
              <a:t>алкилбензолом</a:t>
            </a:r>
            <a:r>
              <a:rPr lang="ru-RU" sz="1400" dirty="0"/>
              <a:t> (ЛАБ), оно служит для увеличения </a:t>
            </a:r>
            <a:r>
              <a:rPr lang="ru-RU" sz="1400" dirty="0" err="1"/>
              <a:t>светосбора</a:t>
            </a:r>
            <a:r>
              <a:rPr lang="ru-RU" sz="1400" dirty="0"/>
              <a:t> и защищает мишень от гамма-фона материала ФЭУ. Кольцевой объем заполняется ЖОС и служит активной защитой мишени детектора, а также повышает общую эффективность за счет регистрации гамма-квантов, вышедших за пределы мишени. Кольцевой объем просматривают 12 ФЭУ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384376" cy="30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634" y="4581128"/>
            <a:ext cx="352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Рисунок 1 – Конструкция детектора </a:t>
            </a:r>
            <a:r>
              <a:rPr lang="ru-RU" dirty="0" err="1"/>
              <a:t>iDREAM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9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 работы </a:t>
            </a:r>
            <a:r>
              <a:rPr lang="ru-RU" dirty="0" smtClean="0"/>
              <a:t>детектора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389839" cy="7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306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80380"/>
            <a:ext cx="32988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581128"/>
            <a:ext cx="460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Рисунок 2 – Реакция обратного бета-распада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Мюонное </a:t>
            </a:r>
            <a:r>
              <a:rPr lang="ru-RU" dirty="0" smtClean="0"/>
              <a:t>вето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291787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Рисунок 3 – Конструкция мюонного вето детектора </a:t>
            </a:r>
            <a:r>
              <a:rPr lang="ru-RU" dirty="0" err="1"/>
              <a:t>iDREAM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4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Моделирование в </a:t>
            </a:r>
            <a:r>
              <a:rPr lang="en-US" dirty="0" smtClean="0"/>
              <a:t>GEANT4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74513" cy="135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2794" y="2780928"/>
            <a:ext cx="37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 1 – Параметры конструкции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342900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Проводились следующие исследования: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отклика пластины на вертикальные моноэнергетические мюоны с Е=1 </a:t>
            </a:r>
            <a:r>
              <a:rPr lang="ru-RU" dirty="0" smtClean="0"/>
              <a:t>ГэВ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/>
              <a:t>П</a:t>
            </a:r>
            <a:r>
              <a:rPr lang="ru-RU" dirty="0" smtClean="0"/>
              <a:t>роходящие </a:t>
            </a:r>
            <a:r>
              <a:rPr lang="ru-RU" dirty="0"/>
              <a:t>через центр </a:t>
            </a:r>
            <a:r>
              <a:rPr lang="ru-RU" dirty="0" smtClean="0"/>
              <a:t>пластины.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/>
              <a:t> </a:t>
            </a:r>
            <a:r>
              <a:rPr lang="ru-RU" dirty="0" smtClean="0"/>
              <a:t>Проходящие</a:t>
            </a:r>
            <a:r>
              <a:rPr lang="ru-RU" dirty="0" smtClean="0"/>
              <a:t> </a:t>
            </a:r>
            <a:r>
              <a:rPr lang="ru-RU" dirty="0"/>
              <a:t>равномерно по площади </a:t>
            </a:r>
            <a:r>
              <a:rPr lang="ru-RU" dirty="0" smtClean="0"/>
              <a:t>пластины.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отклика пластины на космические мюоны со спектром, соответствующим уровню земли, и с угловым распределением, соответствующим месту расположения детектора на Калининской </a:t>
            </a:r>
            <a:r>
              <a:rPr lang="ru-RU" dirty="0" smtClean="0"/>
              <a:t>АЭС.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отклика пластины на фоновые гамма-кванты в месте расположения детектора на КАЭС.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64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87" y="133063"/>
            <a:ext cx="5100986" cy="262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73984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Рисунок</a:t>
            </a:r>
            <a:r>
              <a:rPr lang="en-US" sz="1200" dirty="0" smtClean="0"/>
              <a:t> 5</a:t>
            </a:r>
            <a:r>
              <a:rPr lang="ru-RU" sz="1200" dirty="0" smtClean="0"/>
              <a:t> - Число </a:t>
            </a:r>
            <a:r>
              <a:rPr lang="ru-RU" sz="1200" dirty="0"/>
              <a:t>зарегистрированных фотоэлектронов при </a:t>
            </a:r>
            <a:r>
              <a:rPr lang="ru-RU" sz="1200" dirty="0" smtClean="0"/>
              <a:t>регистрации вертикальных мюонов </a:t>
            </a:r>
            <a:r>
              <a:rPr lang="ru-RU" sz="1200" dirty="0"/>
              <a:t>с энергией </a:t>
            </a:r>
            <a:r>
              <a:rPr lang="ru-RU" sz="1200" dirty="0" smtClean="0"/>
              <a:t>1ГэВ в центре пластины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638194" y="240128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53698" y="1886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9743" r="12596" b="12650"/>
          <a:stretch/>
        </p:blipFill>
        <p:spPr bwMode="auto">
          <a:xfrm>
            <a:off x="1853698" y="3374241"/>
            <a:ext cx="5076564" cy="26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399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6 </a:t>
            </a:r>
            <a:r>
              <a:rPr lang="ru-RU" sz="1200" dirty="0"/>
              <a:t>- Число зарегистрированных фотоэлектронов при регистрации вертикальных мюонов с энергией </a:t>
            </a:r>
            <a:r>
              <a:rPr lang="ru-RU" sz="1200" dirty="0" smtClean="0"/>
              <a:t>1ГэВ по всей площади пластины</a:t>
            </a:r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63" y="3451402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49" y="5661248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6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спектр </a:t>
            </a:r>
            <a:r>
              <a:rPr lang="ru-RU" dirty="0" smtClean="0"/>
              <a:t>мюонов и </a:t>
            </a:r>
            <a:r>
              <a:rPr lang="ru-RU" dirty="0" smtClean="0"/>
              <a:t>угловое распределение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384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3506"/>
            <a:ext cx="3905507" cy="227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787" y="4482108"/>
            <a:ext cx="3794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Рисунок </a:t>
            </a:r>
            <a:r>
              <a:rPr lang="en-US" sz="1600" dirty="0" smtClean="0"/>
              <a:t>7</a:t>
            </a:r>
            <a:r>
              <a:rPr lang="ru-RU" sz="1600" dirty="0" smtClean="0"/>
              <a:t> - </a:t>
            </a:r>
            <a:r>
              <a:rPr lang="ru-RU" sz="1600" dirty="0"/>
              <a:t>Распределение импульса мюона на уровне моря.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5027" y="4589829"/>
            <a:ext cx="3695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Рисунок </a:t>
            </a:r>
            <a:r>
              <a:rPr lang="en-US" sz="1600" dirty="0"/>
              <a:t>8</a:t>
            </a:r>
            <a:r>
              <a:rPr lang="ru-RU" sz="1600" dirty="0" smtClean="0"/>
              <a:t> - Гистограмма </a:t>
            </a:r>
            <a:r>
              <a:rPr lang="ru-RU" sz="1600" dirty="0"/>
              <a:t>зенитного угла.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157192"/>
            <a:ext cx="3254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Shukla</a:t>
            </a:r>
            <a:r>
              <a:rPr lang="en-US" sz="1400" dirty="0"/>
              <a:t> P.,</a:t>
            </a:r>
            <a:r>
              <a:rPr lang="en-US" sz="1400" dirty="0" err="1"/>
              <a:t>Sankrith</a:t>
            </a:r>
            <a:r>
              <a:rPr lang="en-US" sz="1400" dirty="0"/>
              <a:t> S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Energy </a:t>
            </a:r>
            <a:r>
              <a:rPr lang="en-US" sz="1400" dirty="0"/>
              <a:t>and angular distributions of </a:t>
            </a:r>
            <a:r>
              <a:rPr lang="en-US" sz="1400" dirty="0" smtClean="0"/>
              <a:t>atmospheric</a:t>
            </a:r>
            <a:r>
              <a:rPr lang="ru-RU" sz="1400" dirty="0" smtClean="0"/>
              <a:t> </a:t>
            </a:r>
            <a:r>
              <a:rPr lang="en-US" sz="1400" dirty="0" err="1" smtClean="0"/>
              <a:t>muons</a:t>
            </a:r>
            <a:r>
              <a:rPr lang="en-US" sz="1400" dirty="0" smtClean="0"/>
              <a:t> </a:t>
            </a:r>
            <a:r>
              <a:rPr lang="en-US" sz="1400" dirty="0"/>
              <a:t>at the Earth // Int. J. Mod. Phys. A. </a:t>
            </a:r>
            <a:r>
              <a:rPr lang="ru-RU" sz="1400" dirty="0"/>
              <a:t>-</a:t>
            </a:r>
            <a:r>
              <a:rPr lang="en-US" sz="1400" dirty="0" smtClean="0"/>
              <a:t> </a:t>
            </a:r>
            <a:r>
              <a:rPr lang="en-US" sz="1400" dirty="0"/>
              <a:t>2018.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т. 33, No 30. </a:t>
            </a:r>
            <a:r>
              <a:rPr lang="ru-RU" sz="1400" dirty="0" smtClean="0"/>
              <a:t>- </a:t>
            </a:r>
            <a:r>
              <a:rPr lang="en-US" sz="1400" dirty="0" smtClean="0"/>
              <a:t>с</a:t>
            </a:r>
            <a:r>
              <a:rPr lang="en-US" sz="1400" dirty="0"/>
              <a:t>. 1850175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5027" y="5157192"/>
            <a:ext cx="3927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Samigullin</a:t>
            </a:r>
            <a:r>
              <a:rPr lang="en-US" sz="1400" dirty="0"/>
              <a:t> E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Cosmic </a:t>
            </a:r>
            <a:r>
              <a:rPr lang="en-US" sz="1400" dirty="0" err="1"/>
              <a:t>muons</a:t>
            </a:r>
            <a:r>
              <a:rPr lang="en-US" sz="1400" dirty="0"/>
              <a:t> measurements in the DANSS experiment //J. Phys. Conf. Ser.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2019.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т. 1390, No 1.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en-US" sz="1400" dirty="0"/>
              <a:t>с. 012072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752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Зависимость числа зарегистрированных фотоэлектронов от зенитного угла падения мюона на пластину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71763" cy="44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77787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</a:t>
            </a:r>
            <a:r>
              <a:rPr lang="en-US" dirty="0" smtClean="0"/>
              <a:t> 9</a:t>
            </a:r>
            <a:r>
              <a:rPr lang="ru-RU" dirty="0" smtClean="0"/>
              <a:t> - Зависимость </a:t>
            </a:r>
            <a:r>
              <a:rPr lang="ru-RU" dirty="0"/>
              <a:t>числа зарегистрированных фотоэлектронов от зенитного угла падения мюона на пластину</a:t>
            </a:r>
          </a:p>
        </p:txBody>
      </p:sp>
    </p:spTree>
    <p:extLst>
      <p:ext uri="{BB962C8B-B14F-4D97-AF65-F5344CB8AC3E}">
        <p14:creationId xmlns:p14="http://schemas.microsoft.com/office/powerpoint/2010/main" val="424025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Гамма-фон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0" y="1412776"/>
            <a:ext cx="4864608" cy="208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2759" y="3464933"/>
            <a:ext cx="3874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Рисунок </a:t>
            </a:r>
            <a:r>
              <a:rPr lang="en-US" sz="1400" dirty="0" smtClean="0"/>
              <a:t>10</a:t>
            </a:r>
            <a:r>
              <a:rPr lang="ru-RU" sz="1400" dirty="0" smtClean="0"/>
              <a:t> – Ожидаемый спектр </a:t>
            </a:r>
            <a:r>
              <a:rPr lang="ru-RU" sz="1400" dirty="0"/>
              <a:t>гамма-квантов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5091" y="3840677"/>
            <a:ext cx="34096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DANSS: Detector of the reactor </a:t>
            </a:r>
            <a:r>
              <a:rPr lang="en-US" sz="1100" dirty="0" err="1"/>
              <a:t>AntiNeutrino</a:t>
            </a:r>
            <a:r>
              <a:rPr lang="en-US" sz="1100" dirty="0"/>
              <a:t> based on Solid Scintillator /I. Alekseev [и </a:t>
            </a:r>
            <a:r>
              <a:rPr lang="en-US" sz="1100" dirty="0" err="1"/>
              <a:t>др</a:t>
            </a:r>
            <a:r>
              <a:rPr lang="en-US" sz="1100" dirty="0"/>
              <a:t>.] // JINST. </a:t>
            </a:r>
            <a:r>
              <a:rPr lang="ru-RU" sz="1100" dirty="0" smtClean="0"/>
              <a:t>-</a:t>
            </a:r>
            <a:r>
              <a:rPr lang="en-US" sz="1100" dirty="0" smtClean="0"/>
              <a:t> </a:t>
            </a:r>
            <a:r>
              <a:rPr lang="en-US" sz="1100" dirty="0"/>
              <a:t>2016. </a:t>
            </a:r>
            <a:r>
              <a:rPr lang="ru-RU" sz="1100" dirty="0" smtClean="0"/>
              <a:t>-</a:t>
            </a:r>
            <a:r>
              <a:rPr lang="en-US" sz="1100" dirty="0" smtClean="0"/>
              <a:t> </a:t>
            </a:r>
            <a:r>
              <a:rPr lang="en-US" sz="1100" dirty="0"/>
              <a:t>т. 11, No 11. </a:t>
            </a:r>
            <a:r>
              <a:rPr lang="ru-RU" sz="1100" dirty="0" smtClean="0"/>
              <a:t>-</a:t>
            </a:r>
            <a:r>
              <a:rPr lang="en-US" sz="1100" dirty="0" smtClean="0"/>
              <a:t> </a:t>
            </a:r>
            <a:r>
              <a:rPr lang="en-US" sz="1100" dirty="0"/>
              <a:t>P11011.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591170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КАЭС ожидается высокая фоновая загрузка от внешних гамма-квантов, на порядок превышающая загрузку от космических мюонов. Таким образом необходимо подобрать конфигурацию триггера пластины, которая обеспечит максимальное подавление гамма-фона при сохранении высокой эффективности регистрации мюонов.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422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830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Научно-исследовательская работа на тему: «Моделирование мюонного вето детектора iDREAM в пакете GEANT4» </vt:lpstr>
      <vt:lpstr>Детектор iDREAM</vt:lpstr>
      <vt:lpstr>Принцип работы детектора</vt:lpstr>
      <vt:lpstr>Мюонное вето</vt:lpstr>
      <vt:lpstr>Моделирование в GEANT4</vt:lpstr>
      <vt:lpstr>Презентация PowerPoint</vt:lpstr>
      <vt:lpstr>Энергетический спектр мюонов и угловое распределение</vt:lpstr>
      <vt:lpstr>Зависимость числа зарегистрированных фотоэлектронов от зенитного угла падения мюона на пластину</vt:lpstr>
      <vt:lpstr>Гамма-фон</vt:lpstr>
      <vt:lpstr>Презентация PowerPoint</vt:lpstr>
      <vt:lpstr>Презентация PowerPoint</vt:lpstr>
      <vt:lpstr>Презентация PowerPoint</vt:lpstr>
      <vt:lpstr>Конфигурация триггера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на тему: «Моделирование мюонного вето детектора iDREAM в пакете GEANT4»</dc:title>
  <dc:creator>HP</dc:creator>
  <cp:lastModifiedBy>HP</cp:lastModifiedBy>
  <cp:revision>23</cp:revision>
  <dcterms:created xsi:type="dcterms:W3CDTF">2020-06-29T06:39:22Z</dcterms:created>
  <dcterms:modified xsi:type="dcterms:W3CDTF">2020-07-01T15:20:54Z</dcterms:modified>
</cp:coreProperties>
</file>